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7" r:id="rId2"/>
    <p:sldId id="258" r:id="rId3"/>
    <p:sldId id="259" r:id="rId4"/>
    <p:sldId id="260" r:id="rId5"/>
    <p:sldId id="265" r:id="rId6"/>
    <p:sldId id="261" r:id="rId7"/>
    <p:sldId id="262" r:id="rId8"/>
    <p:sldId id="263" r:id="rId9"/>
    <p:sldId id="266" r:id="rId10"/>
    <p:sldId id="285" r:id="rId11"/>
    <p:sldId id="267" r:id="rId12"/>
    <p:sldId id="268" r:id="rId13"/>
    <p:sldId id="272" r:id="rId14"/>
    <p:sldId id="269" r:id="rId15"/>
    <p:sldId id="286" r:id="rId16"/>
    <p:sldId id="287" r:id="rId17"/>
    <p:sldId id="270" r:id="rId18"/>
    <p:sldId id="271" r:id="rId19"/>
    <p:sldId id="274" r:id="rId20"/>
    <p:sldId id="273" r:id="rId21"/>
    <p:sldId id="275" r:id="rId22"/>
    <p:sldId id="276" r:id="rId23"/>
    <p:sldId id="278" r:id="rId24"/>
    <p:sldId id="288" r:id="rId25"/>
    <p:sldId id="290" r:id="rId26"/>
    <p:sldId id="279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Fira Sans" panose="020B0503050000020004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2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4550"/>
    <a:srgbClr val="247D92"/>
    <a:srgbClr val="50B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3324" autoAdjust="0"/>
  </p:normalViewPr>
  <p:slideViewPr>
    <p:cSldViewPr snapToGrid="0">
      <p:cViewPr varScale="1">
        <p:scale>
          <a:sx n="82" d="100"/>
          <a:sy n="82" d="100"/>
        </p:scale>
        <p:origin x="816" y="126"/>
      </p:cViewPr>
      <p:guideLst>
        <p:guide pos="3840"/>
        <p:guide orient="horz" pos="22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C794F-A920-4C5B-8271-520BB0AD5728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91916-B9CD-4FCF-A728-50596C6D3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46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DCDDE-5EF3-40CE-B9E1-DA05741F62B1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B5085-31C8-415E-9F01-B0CD56F5E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2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600" spc="-120" baseline="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78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91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3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4400">
                <a:solidFill>
                  <a:schemeClr val="tx1"/>
                </a:solidFill>
              </a:defRPr>
            </a:lvl1pPr>
            <a:lvl2pPr marL="347472" indent="-3429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0" indent="0">
              <a:buClr>
                <a:schemeClr val="bg1"/>
              </a:buClr>
              <a:buFont typeface="Arial" panose="020B0604020202020204" pitchFamily="34" charset="0"/>
              <a:buNone/>
              <a:defRPr sz="4000">
                <a:solidFill>
                  <a:schemeClr val="tx1"/>
                </a:solidFill>
              </a:defRPr>
            </a:lvl3pPr>
            <a:lvl4pPr marL="0" indent="0">
              <a:buClr>
                <a:schemeClr val="bg1"/>
              </a:buClr>
              <a:buFont typeface="Arial" panose="020B0604020202020204" pitchFamily="34" charset="0"/>
              <a:buNone/>
              <a:defRPr sz="3600">
                <a:solidFill>
                  <a:schemeClr val="tx1"/>
                </a:solidFill>
              </a:defRPr>
            </a:lvl4pPr>
            <a:lvl5pPr marL="0" indent="0">
              <a:buClr>
                <a:schemeClr val="bg1"/>
              </a:buClr>
              <a:buFont typeface="Arial" panose="020B0604020202020204" pitchFamily="34" charset="0"/>
              <a:buNone/>
              <a:defRPr sz="5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48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2916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093615"/>
            <a:ext cx="5332258" cy="4671847"/>
          </a:xfrm>
        </p:spPr>
        <p:txBody>
          <a:bodyPr anchor="ctr"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2669" y="1093076"/>
            <a:ext cx="5367647" cy="4671847"/>
          </a:xfrm>
        </p:spPr>
        <p:txBody>
          <a:bodyPr anchor="ctr"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040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1199384"/>
            <a:ext cx="522538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1919728"/>
            <a:ext cx="5225380" cy="4033756"/>
          </a:xfrm>
        </p:spPr>
        <p:txBody>
          <a:bodyPr anchor="ctr"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0738" y="1199446"/>
            <a:ext cx="5321453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0738" y="1921822"/>
            <a:ext cx="5321453" cy="4031662"/>
          </a:xfrm>
        </p:spPr>
        <p:txBody>
          <a:bodyPr anchor="ctr"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195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6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347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9067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1895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16" y="40501"/>
            <a:ext cx="11316983" cy="105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1093615"/>
            <a:ext cx="10753725" cy="4684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0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u="sng" kern="1200" spc="-120" baseline="0">
          <a:solidFill>
            <a:schemeClr val="accent1">
              <a:lumMod val="75000"/>
            </a:schemeClr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•"/>
        <a:defRPr sz="2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i="1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Raspberry Pi?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anyone used a Raspberry Pi before?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70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First!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65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Hook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Carefully </a:t>
            </a:r>
            <a:r>
              <a:rPr lang="en-US" sz="4400" dirty="0" smtClean="0"/>
              <a:t>take out of the </a:t>
            </a:r>
            <a:r>
              <a:rPr lang="en-US" sz="4400" dirty="0" smtClean="0"/>
              <a:t>wrapper (</a:t>
            </a:r>
            <a:r>
              <a:rPr lang="en-US" sz="4400" dirty="0" smtClean="0"/>
              <a:t>wrapper is anti-static)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1911450"/>
            <a:ext cx="5367338" cy="3035101"/>
          </a:xfrm>
        </p:spPr>
      </p:pic>
    </p:spTree>
    <p:extLst>
      <p:ext uri="{BB962C8B-B14F-4D97-AF65-F5344CB8AC3E}">
        <p14:creationId xmlns:p14="http://schemas.microsoft.com/office/powerpoint/2010/main" val="212186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Hook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4400" dirty="0" smtClean="0"/>
              <a:t>Add </a:t>
            </a:r>
            <a:r>
              <a:rPr lang="en-US" sz="4400" dirty="0" smtClean="0"/>
              <a:t>heatsinks to </a:t>
            </a:r>
            <a:r>
              <a:rPr lang="en-US" sz="4400" dirty="0" smtClean="0"/>
              <a:t>black integrated circuits</a:t>
            </a:r>
            <a:br>
              <a:rPr lang="en-US" sz="4400" dirty="0" smtClean="0"/>
            </a:br>
            <a:r>
              <a:rPr lang="en-US" sz="4400" dirty="0" smtClean="0"/>
              <a:t>(only on top)</a:t>
            </a:r>
            <a:endParaRPr lang="en-US" sz="4400" dirty="0" smtClean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7" r="16529"/>
          <a:stretch/>
        </p:blipFill>
        <p:spPr>
          <a:xfrm>
            <a:off x="6308662" y="1093615"/>
            <a:ext cx="5121337" cy="4603643"/>
          </a:xfrm>
        </p:spPr>
      </p:pic>
    </p:spTree>
    <p:extLst>
      <p:ext uri="{BB962C8B-B14F-4D97-AF65-F5344CB8AC3E}">
        <p14:creationId xmlns:p14="http://schemas.microsoft.com/office/powerpoint/2010/main" val="310527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Hook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742950" indent="-742950">
              <a:buClrTx/>
              <a:buFont typeface="+mj-lt"/>
              <a:buAutoNum type="arabicPeriod" startAt="3"/>
            </a:pPr>
            <a:r>
              <a:rPr lang="en-US" sz="4400" dirty="0" smtClean="0"/>
              <a:t>Slide </a:t>
            </a:r>
            <a:r>
              <a:rPr lang="en-US" sz="4400" dirty="0" smtClean="0"/>
              <a:t>in micro SD card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r="10839"/>
          <a:stretch/>
        </p:blipFill>
        <p:spPr>
          <a:xfrm>
            <a:off x="6216914" y="1523292"/>
            <a:ext cx="5213085" cy="3811416"/>
          </a:xfrm>
        </p:spPr>
      </p:pic>
    </p:spTree>
    <p:extLst>
      <p:ext uri="{BB962C8B-B14F-4D97-AF65-F5344CB8AC3E}">
        <p14:creationId xmlns:p14="http://schemas.microsoft.com/office/powerpoint/2010/main" val="282275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Hook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4400" dirty="0" smtClean="0"/>
              <a:t>Put </a:t>
            </a:r>
            <a:r>
              <a:rPr lang="en-US" sz="4400" dirty="0" smtClean="0"/>
              <a:t>it in the case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62" y="1093788"/>
            <a:ext cx="2641014" cy="4670425"/>
          </a:xfrm>
        </p:spPr>
      </p:pic>
    </p:spTree>
    <p:extLst>
      <p:ext uri="{BB962C8B-B14F-4D97-AF65-F5344CB8AC3E}">
        <p14:creationId xmlns:p14="http://schemas.microsoft.com/office/powerpoint/2010/main" val="327761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Hook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4400" dirty="0" smtClean="0"/>
              <a:t>Put </a:t>
            </a:r>
            <a:r>
              <a:rPr lang="en-US" sz="4400" dirty="0" smtClean="0"/>
              <a:t>it in the case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9"/>
          <a:stretch/>
        </p:blipFill>
        <p:spPr>
          <a:xfrm rot="10800000">
            <a:off x="7702062" y="1093787"/>
            <a:ext cx="2525114" cy="4670425"/>
          </a:xfrm>
        </p:spPr>
      </p:pic>
    </p:spTree>
    <p:extLst>
      <p:ext uri="{BB962C8B-B14F-4D97-AF65-F5344CB8AC3E}">
        <p14:creationId xmlns:p14="http://schemas.microsoft.com/office/powerpoint/2010/main" val="16231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Hook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5"/>
            </a:pPr>
            <a:r>
              <a:rPr lang="en-US" sz="4400" dirty="0" smtClean="0"/>
              <a:t>Put the pin layout on the Pi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smtClean="0"/>
              <a:t>(Red square towards the edge)</a:t>
            </a:r>
            <a:endParaRPr lang="en-US" sz="4000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43" b="31049"/>
          <a:stretch/>
        </p:blipFill>
        <p:spPr>
          <a:xfrm>
            <a:off x="6705601" y="1093950"/>
            <a:ext cx="4724398" cy="4320009"/>
          </a:xfrm>
        </p:spPr>
      </p:pic>
    </p:spTree>
    <p:extLst>
      <p:ext uri="{BB962C8B-B14F-4D97-AF65-F5344CB8AC3E}">
        <p14:creationId xmlns:p14="http://schemas.microsoft.com/office/powerpoint/2010/main" val="323435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Hook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sz="4400" dirty="0" smtClean="0"/>
              <a:t>Plug </a:t>
            </a:r>
            <a:r>
              <a:rPr lang="en-US" sz="4400" dirty="0" smtClean="0"/>
              <a:t>in the HDMI (TV) cable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6" t="5389" r="16529" b="3843"/>
          <a:stretch/>
        </p:blipFill>
        <p:spPr>
          <a:xfrm>
            <a:off x="6096000" y="1366139"/>
            <a:ext cx="5333999" cy="4278122"/>
          </a:xfrm>
        </p:spPr>
      </p:pic>
    </p:spTree>
    <p:extLst>
      <p:ext uri="{BB962C8B-B14F-4D97-AF65-F5344CB8AC3E}">
        <p14:creationId xmlns:p14="http://schemas.microsoft.com/office/powerpoint/2010/main" val="135902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Hook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4400" dirty="0" smtClean="0"/>
              <a:t>Plug </a:t>
            </a:r>
            <a:r>
              <a:rPr lang="en-US" sz="4400" dirty="0" smtClean="0"/>
              <a:t>in keyboard and mouse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5" b="23268"/>
          <a:stretch/>
        </p:blipFill>
        <p:spPr>
          <a:xfrm rot="16200000">
            <a:off x="6580258" y="1086858"/>
            <a:ext cx="4842041" cy="4857445"/>
          </a:xfrm>
        </p:spPr>
      </p:pic>
    </p:spTree>
    <p:extLst>
      <p:ext uri="{BB962C8B-B14F-4D97-AF65-F5344CB8AC3E}">
        <p14:creationId xmlns:p14="http://schemas.microsoft.com/office/powerpoint/2010/main" val="20478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Hook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n-US" sz="4400" dirty="0" smtClean="0"/>
              <a:t>Plug </a:t>
            </a:r>
            <a:r>
              <a:rPr lang="en-US" sz="4400" dirty="0" smtClean="0"/>
              <a:t>in the power </a:t>
            </a:r>
            <a:r>
              <a:rPr lang="en-US" sz="4400" dirty="0" smtClean="0"/>
              <a:t>cable</a:t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3600" dirty="0" smtClean="0"/>
              <a:t>(</a:t>
            </a:r>
            <a:r>
              <a:rPr lang="en-US" sz="3600" dirty="0" smtClean="0"/>
              <a:t>It will automatically turn on)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5" r="25047"/>
          <a:stretch/>
        </p:blipFill>
        <p:spPr>
          <a:xfrm>
            <a:off x="6360302" y="1226746"/>
            <a:ext cx="5069697" cy="4404507"/>
          </a:xfrm>
        </p:spPr>
      </p:pic>
    </p:spTree>
    <p:extLst>
      <p:ext uri="{BB962C8B-B14F-4D97-AF65-F5344CB8AC3E}">
        <p14:creationId xmlns:p14="http://schemas.microsoft.com/office/powerpoint/2010/main" val="17978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Raspberry 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is familiar with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03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Hook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ClrTx/>
              <a:buFont typeface="+mj-lt"/>
              <a:buAutoNum type="arabicPeriod" startAt="9"/>
            </a:pPr>
            <a:r>
              <a:rPr lang="en-US" sz="6600" dirty="0" smtClean="0"/>
              <a:t>Have </a:t>
            </a:r>
            <a:r>
              <a:rPr lang="en-US" sz="6600" dirty="0" smtClean="0"/>
              <a:t>fun!</a:t>
            </a:r>
          </a:p>
        </p:txBody>
      </p:sp>
    </p:spTree>
    <p:extLst>
      <p:ext uri="{BB962C8B-B14F-4D97-AF65-F5344CB8AC3E}">
        <p14:creationId xmlns:p14="http://schemas.microsoft.com/office/powerpoint/2010/main" val="107960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fun!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 up!</a:t>
            </a:r>
          </a:p>
          <a:p>
            <a:endParaRPr lang="en-US" dirty="0"/>
          </a:p>
          <a:p>
            <a:r>
              <a:rPr lang="en-US" dirty="0" smtClean="0"/>
              <a:t>Beginners – Rachel Morris</a:t>
            </a:r>
          </a:p>
          <a:p>
            <a:r>
              <a:rPr lang="en-US" dirty="0" smtClean="0"/>
              <a:t>Advanced – Sarah Withee</a:t>
            </a:r>
          </a:p>
        </p:txBody>
      </p:sp>
    </p:spTree>
    <p:extLst>
      <p:ext uri="{BB962C8B-B14F-4D97-AF65-F5344CB8AC3E}">
        <p14:creationId xmlns:p14="http://schemas.microsoft.com/office/powerpoint/2010/main" val="189350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Pieces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a whole box of parts</a:t>
            </a:r>
          </a:p>
          <a:p>
            <a:r>
              <a:rPr lang="en-US" dirty="0" smtClean="0"/>
              <a:t>We won’t use all of them today</a:t>
            </a:r>
          </a:p>
        </p:txBody>
      </p:sp>
    </p:spTree>
    <p:extLst>
      <p:ext uri="{BB962C8B-B14F-4D97-AF65-F5344CB8AC3E}">
        <p14:creationId xmlns:p14="http://schemas.microsoft.com/office/powerpoint/2010/main" val="262508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Electricity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a whole box of parts</a:t>
            </a:r>
          </a:p>
          <a:p>
            <a:endParaRPr lang="en-US" dirty="0" smtClean="0"/>
          </a:p>
          <a:p>
            <a:r>
              <a:rPr lang="en-US" dirty="0" smtClean="0"/>
              <a:t>We won’t use all of them today though</a:t>
            </a:r>
          </a:p>
        </p:txBody>
      </p:sp>
    </p:spTree>
    <p:extLst>
      <p:ext uri="{BB962C8B-B14F-4D97-AF65-F5344CB8AC3E}">
        <p14:creationId xmlns:p14="http://schemas.microsoft.com/office/powerpoint/2010/main" val="182332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Electricity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Breadboard</a:t>
            </a:r>
          </a:p>
          <a:p>
            <a:endParaRPr lang="en-US" sz="4000" dirty="0"/>
          </a:p>
          <a:p>
            <a:pPr marL="0" indent="0">
              <a:buNone/>
            </a:pPr>
            <a:r>
              <a:rPr lang="en-US" sz="4000" dirty="0" smtClean="0"/>
              <a:t>A type of board used for building and testing simple circuits</a:t>
            </a:r>
            <a:endParaRPr lang="en-US" sz="4000" dirty="0" smtClean="0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908" y="1093788"/>
            <a:ext cx="1451522" cy="4670425"/>
          </a:xfrm>
        </p:spPr>
      </p:pic>
    </p:spTree>
    <p:extLst>
      <p:ext uri="{BB962C8B-B14F-4D97-AF65-F5344CB8AC3E}">
        <p14:creationId xmlns:p14="http://schemas.microsoft.com/office/powerpoint/2010/main" val="187833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Electricity Basics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50985" y="3441559"/>
            <a:ext cx="2892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Fira Sans" panose="020B0503050000020004" pitchFamily="34" charset="0"/>
                <a:ea typeface="Fira Sans" panose="020B0503050000020004" pitchFamily="34" charset="0"/>
              </a:rPr>
              <a:t>Each row of 5 holes are connected to each other</a:t>
            </a:r>
            <a:endParaRPr lang="en-US" sz="2800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38142" y="1277282"/>
            <a:ext cx="32209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Fira Sans" panose="020B0503050000020004" pitchFamily="34" charset="0"/>
                <a:ea typeface="Fira Sans" panose="020B0503050000020004" pitchFamily="34" charset="0"/>
              </a:rPr>
              <a:t>Each column of holes are connected together</a:t>
            </a:r>
            <a:endParaRPr lang="en-US" sz="2800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86"/>
          <a:stretch/>
        </p:blipFill>
        <p:spPr>
          <a:xfrm>
            <a:off x="3839361" y="3872300"/>
            <a:ext cx="4513280" cy="283330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3549427" y="4180482"/>
            <a:ext cx="1217861" cy="10518"/>
          </a:xfrm>
          <a:prstGeom prst="straightConnector1">
            <a:avLst/>
          </a:prstGeom>
          <a:ln w="28575"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549426" y="4419600"/>
            <a:ext cx="1217861" cy="10518"/>
          </a:xfrm>
          <a:prstGeom prst="straightConnector1">
            <a:avLst/>
          </a:prstGeom>
          <a:ln w="28575"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549425" y="4644871"/>
            <a:ext cx="1217861" cy="10518"/>
          </a:xfrm>
          <a:prstGeom prst="straightConnector1">
            <a:avLst/>
          </a:prstGeom>
          <a:ln w="28575"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848600" y="3093164"/>
            <a:ext cx="76200" cy="1326437"/>
          </a:xfrm>
          <a:prstGeom prst="straightConnector1">
            <a:avLst/>
          </a:prstGeom>
          <a:ln w="28575"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062520" y="3101804"/>
            <a:ext cx="76200" cy="1326437"/>
          </a:xfrm>
          <a:prstGeom prst="straightConnector1">
            <a:avLst/>
          </a:prstGeom>
          <a:ln w="28575"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26959" y="4043929"/>
            <a:ext cx="32209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Fira Sans" panose="020B0503050000020004" pitchFamily="34" charset="0"/>
                <a:ea typeface="Fira Sans" panose="020B0503050000020004" pitchFamily="34" charset="0"/>
              </a:rPr>
              <a:t>Blue column is typically Ground</a:t>
            </a:r>
          </a:p>
          <a:p>
            <a:pPr algn="ctr"/>
            <a:endParaRPr lang="en-US" sz="2800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algn="ctr"/>
            <a:r>
              <a:rPr lang="en-US" sz="2800" dirty="0" smtClean="0">
                <a:latin typeface="Fira Sans" panose="020B0503050000020004" pitchFamily="34" charset="0"/>
                <a:ea typeface="Fira Sans" panose="020B0503050000020004" pitchFamily="34" charset="0"/>
              </a:rPr>
              <a:t>Red column is typically Power</a:t>
            </a:r>
          </a:p>
          <a:p>
            <a:pPr algn="ctr"/>
            <a:r>
              <a:rPr lang="en-US" sz="2800" dirty="0" smtClean="0">
                <a:latin typeface="Fira Sans" panose="020B0503050000020004" pitchFamily="34" charset="0"/>
                <a:ea typeface="Fira Sans" panose="020B0503050000020004" pitchFamily="34" charset="0"/>
              </a:rPr>
              <a:t>(5V or 3V)</a:t>
            </a:r>
            <a:endParaRPr lang="en-US" sz="2800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312151" y="2631939"/>
            <a:ext cx="750170" cy="1222776"/>
          </a:xfrm>
          <a:prstGeom prst="straightConnector1">
            <a:avLst/>
          </a:prstGeom>
          <a:ln w="28575"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26861" y="1484247"/>
            <a:ext cx="25446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Fira Sans" panose="020B0503050000020004" pitchFamily="34" charset="0"/>
                <a:ea typeface="Fira Sans" panose="020B0503050000020004" pitchFamily="34" charset="0"/>
              </a:rPr>
              <a:t>The gap separates the rows</a:t>
            </a:r>
            <a:endParaRPr lang="en-US" sz="2800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0958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Electricity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Electricity works in </a:t>
            </a:r>
            <a:r>
              <a:rPr lang="en-US" sz="4400" dirty="0" smtClean="0"/>
              <a:t>circuits</a:t>
            </a:r>
          </a:p>
          <a:p>
            <a:pPr marL="0" indent="0">
              <a:buNone/>
            </a:pPr>
            <a:endParaRPr lang="en-US" sz="4400" dirty="0" smtClean="0"/>
          </a:p>
          <a:p>
            <a:pPr marL="0" indent="0">
              <a:buNone/>
            </a:pPr>
            <a:r>
              <a:rPr lang="en-US" sz="4400" dirty="0" smtClean="0"/>
              <a:t>Electricity has to flow in a full loop</a:t>
            </a:r>
            <a:endParaRPr lang="en-US" sz="4400" dirty="0" smtClean="0"/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5" r="59050" b="8751"/>
          <a:stretch/>
        </p:blipFill>
        <p:spPr>
          <a:xfrm rot="16200000">
            <a:off x="7455351" y="1790815"/>
            <a:ext cx="4671847" cy="3277447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8556258" y="2971800"/>
            <a:ext cx="381000" cy="533400"/>
          </a:xfrm>
          <a:prstGeom prst="straightConnector1">
            <a:avLst/>
          </a:prstGeom>
          <a:ln w="25400">
            <a:solidFill>
              <a:schemeClr val="tx2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335992" y="1466848"/>
            <a:ext cx="725488" cy="9524"/>
          </a:xfrm>
          <a:prstGeom prst="straightConnector1">
            <a:avLst/>
          </a:prstGeom>
          <a:ln w="25400">
            <a:solidFill>
              <a:schemeClr val="tx2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474839" y="1457324"/>
            <a:ext cx="725488" cy="9524"/>
          </a:xfrm>
          <a:prstGeom prst="straightConnector1">
            <a:avLst/>
          </a:prstGeom>
          <a:ln w="25400">
            <a:solidFill>
              <a:schemeClr val="tx2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383470" y="1447800"/>
            <a:ext cx="725488" cy="9524"/>
          </a:xfrm>
          <a:prstGeom prst="straightConnector1">
            <a:avLst/>
          </a:prstGeom>
          <a:ln w="25400">
            <a:solidFill>
              <a:schemeClr val="tx2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0567196" y="2642393"/>
            <a:ext cx="541762" cy="658813"/>
          </a:xfrm>
          <a:prstGeom prst="straightConnector1">
            <a:avLst/>
          </a:prstGeom>
          <a:ln w="25400">
            <a:solidFill>
              <a:schemeClr val="tx2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56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Electricity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Pi can provide power to make circuits</a:t>
            </a:r>
            <a:endParaRPr lang="en-US" sz="4400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91"/>
          <a:stretch/>
        </p:blipFill>
        <p:spPr>
          <a:xfrm>
            <a:off x="6226302" y="1700109"/>
            <a:ext cx="5203697" cy="4065353"/>
          </a:xfrm>
        </p:spPr>
      </p:pic>
    </p:spTree>
    <p:extLst>
      <p:ext uri="{BB962C8B-B14F-4D97-AF65-F5344CB8AC3E}">
        <p14:creationId xmlns:p14="http://schemas.microsoft.com/office/powerpoint/2010/main" val="341775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Electricity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Each pin has a function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 smtClean="0"/>
              <a:t>GPIO pins are what we can program to control things</a:t>
            </a:r>
            <a:endParaRPr lang="en-US" sz="4400" dirty="0" smtClean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07" b="57398"/>
          <a:stretch/>
        </p:blipFill>
        <p:spPr>
          <a:xfrm rot="5400000">
            <a:off x="4894819" y="2609562"/>
            <a:ext cx="4624175" cy="168762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522" y="1415858"/>
            <a:ext cx="3353647" cy="339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4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Light Emitting Diodes</a:t>
            </a:r>
          </a:p>
          <a:p>
            <a:pPr marL="0" indent="0">
              <a:buNone/>
            </a:pPr>
            <a:endParaRPr lang="en-US" sz="4400" dirty="0" smtClean="0"/>
          </a:p>
          <a:p>
            <a:pPr marL="0" indent="0">
              <a:buNone/>
            </a:pPr>
            <a:r>
              <a:rPr lang="en-US" sz="3600" dirty="0" smtClean="0"/>
              <a:t>(like small lights)</a:t>
            </a:r>
            <a:endParaRPr lang="en-US" sz="3600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1911450"/>
            <a:ext cx="5367338" cy="3035101"/>
          </a:xfrm>
        </p:spPr>
      </p:pic>
    </p:spTree>
    <p:extLst>
      <p:ext uri="{BB962C8B-B14F-4D97-AF65-F5344CB8AC3E}">
        <p14:creationId xmlns:p14="http://schemas.microsoft.com/office/powerpoint/2010/main" val="180126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Raspberry 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knows what makes it different than other computers?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8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Long wire is positive (+)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Short wire is negative (-)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If you wire backward, it won’t turn on</a:t>
            </a:r>
            <a:endParaRPr lang="en-US" sz="3600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1911450"/>
            <a:ext cx="5367338" cy="3035101"/>
          </a:xfrm>
        </p:spPr>
      </p:pic>
    </p:spTree>
    <p:extLst>
      <p:ext uri="{BB962C8B-B14F-4D97-AF65-F5344CB8AC3E}">
        <p14:creationId xmlns:p14="http://schemas.microsoft.com/office/powerpoint/2010/main" val="110759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Each LED circuit needs a resistor. It can go before or after it.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Your kit includes two types. Use the 330</a:t>
            </a:r>
            <a:r>
              <a:rPr lang="el-GR" sz="3600" dirty="0" smtClean="0"/>
              <a:t>Ω</a:t>
            </a:r>
            <a:r>
              <a:rPr lang="en-US" sz="3600" dirty="0" smtClean="0"/>
              <a:t> ones with LEDs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1911450"/>
            <a:ext cx="5367338" cy="3035101"/>
          </a:xfrm>
        </p:spPr>
      </p:pic>
    </p:spTree>
    <p:extLst>
      <p:ext uri="{BB962C8B-B14F-4D97-AF65-F5344CB8AC3E}">
        <p14:creationId xmlns:p14="http://schemas.microsoft.com/office/powerpoint/2010/main" val="200092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arenR"/>
            </a:pPr>
            <a:r>
              <a:rPr lang="en-US" sz="3600" dirty="0" smtClean="0"/>
              <a:t>Connect long wire to GPIO pin</a:t>
            </a:r>
          </a:p>
          <a:p>
            <a:pPr marL="742950" indent="-742950">
              <a:buAutoNum type="arabicParenR"/>
            </a:pPr>
            <a:r>
              <a:rPr lang="en-US" sz="3600" dirty="0" smtClean="0"/>
              <a:t>Connect short wire to resistor</a:t>
            </a:r>
            <a:endParaRPr lang="en-US" sz="3600" dirty="0"/>
          </a:p>
          <a:p>
            <a:pPr marL="742950" indent="-742950">
              <a:buAutoNum type="arabicParenR"/>
            </a:pPr>
            <a:r>
              <a:rPr lang="en-US" sz="3600" dirty="0" smtClean="0"/>
              <a:t>Connect resistor to Ground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31"/>
          <a:stretch/>
        </p:blipFill>
        <p:spPr>
          <a:xfrm>
            <a:off x="6222999" y="1274926"/>
            <a:ext cx="5207000" cy="4309225"/>
          </a:xfrm>
        </p:spPr>
      </p:pic>
    </p:spTree>
    <p:extLst>
      <p:ext uri="{BB962C8B-B14F-4D97-AF65-F5344CB8AC3E}">
        <p14:creationId xmlns:p14="http://schemas.microsoft.com/office/powerpoint/2010/main" val="42892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Coding time!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31"/>
          <a:stretch/>
        </p:blipFill>
        <p:spPr>
          <a:xfrm>
            <a:off x="6222999" y="1274926"/>
            <a:ext cx="5207000" cy="4309225"/>
          </a:xfrm>
        </p:spPr>
      </p:pic>
    </p:spTree>
    <p:extLst>
      <p:ext uri="{BB962C8B-B14F-4D97-AF65-F5344CB8AC3E}">
        <p14:creationId xmlns:p14="http://schemas.microsoft.com/office/powerpoint/2010/main" val="227492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LEDs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Red Green Blue LED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You can independently control the red, green, and blue parts to make any color</a:t>
            </a:r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61" y="1922318"/>
            <a:ext cx="5332615" cy="3013364"/>
          </a:xfrm>
        </p:spPr>
      </p:pic>
    </p:spTree>
    <p:extLst>
      <p:ext uri="{BB962C8B-B14F-4D97-AF65-F5344CB8AC3E}">
        <p14:creationId xmlns:p14="http://schemas.microsoft.com/office/powerpoint/2010/main" val="46106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LEDs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4 wires: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Longest: (-) ground</a:t>
            </a:r>
          </a:p>
          <a:p>
            <a:pPr marL="0" indent="0">
              <a:buNone/>
            </a:pPr>
            <a:r>
              <a:rPr lang="en-US" sz="3600" dirty="0" smtClean="0"/>
              <a:t>Other 3: (+) red, green blue</a:t>
            </a:r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61" y="1922318"/>
            <a:ext cx="5332615" cy="3013364"/>
          </a:xfrm>
        </p:spPr>
      </p:pic>
    </p:spTree>
    <p:extLst>
      <p:ext uri="{BB962C8B-B14F-4D97-AF65-F5344CB8AC3E}">
        <p14:creationId xmlns:p14="http://schemas.microsoft.com/office/powerpoint/2010/main" val="217686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LEDs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RGB LED long wire to ground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Ground line to GND pin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Other 3 wires to resistors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Resistors to GPIO pins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r="51476" b="21669"/>
          <a:stretch/>
        </p:blipFill>
        <p:spPr>
          <a:xfrm>
            <a:off x="6105892" y="1511852"/>
            <a:ext cx="5324107" cy="3986695"/>
          </a:xfrm>
        </p:spPr>
      </p:pic>
    </p:spTree>
    <p:extLst>
      <p:ext uri="{BB962C8B-B14F-4D97-AF65-F5344CB8AC3E}">
        <p14:creationId xmlns:p14="http://schemas.microsoft.com/office/powerpoint/2010/main" val="388706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LEDs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Coding time!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r="51476" b="21669"/>
          <a:stretch/>
        </p:blipFill>
        <p:spPr>
          <a:xfrm>
            <a:off x="6105892" y="1511852"/>
            <a:ext cx="5324107" cy="3986695"/>
          </a:xfrm>
        </p:spPr>
      </p:pic>
    </p:spTree>
    <p:extLst>
      <p:ext uri="{BB962C8B-B14F-4D97-AF65-F5344CB8AC3E}">
        <p14:creationId xmlns:p14="http://schemas.microsoft.com/office/powerpoint/2010/main" val="108347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2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Photo Resistors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3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ask questions!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72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First!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Caution!</a:t>
            </a:r>
          </a:p>
          <a:p>
            <a:endParaRPr lang="en-US" dirty="0"/>
          </a:p>
          <a:p>
            <a:r>
              <a:rPr lang="en-US" dirty="0" smtClean="0"/>
              <a:t>The Pi is </a:t>
            </a:r>
            <a:r>
              <a:rPr lang="en-US" i="1" dirty="0" err="1" smtClean="0"/>
              <a:t>realllllly</a:t>
            </a:r>
            <a:r>
              <a:rPr lang="en-US" dirty="0" smtClean="0"/>
              <a:t> fragile!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5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First!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can be easily messed up with an electrical shock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8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First!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possibly get (lightly) shocked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50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First!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(Advanced group)</a:t>
            </a:r>
          </a:p>
          <a:p>
            <a:endParaRPr lang="en-US" dirty="0" smtClean="0"/>
          </a:p>
          <a:p>
            <a:r>
              <a:rPr lang="en-US" dirty="0" smtClean="0"/>
              <a:t>Double check your wiring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4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First!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The Pi is really fragile</a:t>
            </a:r>
          </a:p>
          <a:p>
            <a:pPr marL="571500" indent="-5715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It can be easily shocked</a:t>
            </a:r>
          </a:p>
          <a:p>
            <a:pPr marL="571500" indent="-5715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You can possibly get a shock</a:t>
            </a:r>
          </a:p>
          <a:p>
            <a:pPr marL="571500" indent="-5715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Double check your wiring</a:t>
            </a:r>
          </a:p>
        </p:txBody>
      </p:sp>
    </p:spTree>
    <p:extLst>
      <p:ext uri="{BB962C8B-B14F-4D97-AF65-F5344CB8AC3E}">
        <p14:creationId xmlns:p14="http://schemas.microsoft.com/office/powerpoint/2010/main" val="420913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1888</TotalTime>
  <Words>518</Words>
  <Application>Microsoft Office PowerPoint</Application>
  <PresentationFormat>Widescreen</PresentationFormat>
  <Paragraphs>119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Fira Sans</vt:lpstr>
      <vt:lpstr>Arial</vt:lpstr>
      <vt:lpstr>Metropolitan</vt:lpstr>
      <vt:lpstr>What is the Raspberry Pi?</vt:lpstr>
      <vt:lpstr>What is the Raspberry Pi?</vt:lpstr>
      <vt:lpstr>What is the Raspberry Pi?</vt:lpstr>
      <vt:lpstr>Rule</vt:lpstr>
      <vt:lpstr>Safety First!</vt:lpstr>
      <vt:lpstr>Safety First!</vt:lpstr>
      <vt:lpstr>Safety First!</vt:lpstr>
      <vt:lpstr>Safety First!</vt:lpstr>
      <vt:lpstr>Safety First!</vt:lpstr>
      <vt:lpstr>Safety First!</vt:lpstr>
      <vt:lpstr>How to Hook It Up</vt:lpstr>
      <vt:lpstr>How to Hook It Up</vt:lpstr>
      <vt:lpstr>How to Hook It Up</vt:lpstr>
      <vt:lpstr>How to Hook It Up</vt:lpstr>
      <vt:lpstr>How to Hook It Up</vt:lpstr>
      <vt:lpstr>How to Hook It Up</vt:lpstr>
      <vt:lpstr>How to Hook It Up</vt:lpstr>
      <vt:lpstr>How to Hook It Up</vt:lpstr>
      <vt:lpstr>How to Hook It Up</vt:lpstr>
      <vt:lpstr>How to Hook It Up</vt:lpstr>
      <vt:lpstr>Have fun!</vt:lpstr>
      <vt:lpstr>Hardware Pieces</vt:lpstr>
      <vt:lpstr>Electricity Basics</vt:lpstr>
      <vt:lpstr>Electricity Basics</vt:lpstr>
      <vt:lpstr>Electricity Basics</vt:lpstr>
      <vt:lpstr>Electricity Basics</vt:lpstr>
      <vt:lpstr>Electricity Basics</vt:lpstr>
      <vt:lpstr>Electricity Basics</vt:lpstr>
      <vt:lpstr>LEDs</vt:lpstr>
      <vt:lpstr>LEDs</vt:lpstr>
      <vt:lpstr>LEDs</vt:lpstr>
      <vt:lpstr>LEDs</vt:lpstr>
      <vt:lpstr>LEDs</vt:lpstr>
      <vt:lpstr>RGB LEDs</vt:lpstr>
      <vt:lpstr>RGB LEDs</vt:lpstr>
      <vt:lpstr>RGB LEDs</vt:lpstr>
      <vt:lpstr>RGB LEDs</vt:lpstr>
      <vt:lpstr>Switches</vt:lpstr>
      <vt:lpstr>Photo Resistors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Primer on Functional Programming</dc:title>
  <dc:creator>Sarah W</dc:creator>
  <cp:lastModifiedBy>Sarah W</cp:lastModifiedBy>
  <cp:revision>84</cp:revision>
  <dcterms:created xsi:type="dcterms:W3CDTF">2016-05-21T14:20:53Z</dcterms:created>
  <dcterms:modified xsi:type="dcterms:W3CDTF">2016-08-11T06:36:34Z</dcterms:modified>
</cp:coreProperties>
</file>